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0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027840"/>
            <a:ext cx="9143280" cy="856440"/>
          </a:xfrm>
          <a:prstGeom prst="rect">
            <a:avLst/>
          </a:prstGeom>
          <a:solidFill>
            <a:srgbClr val="00447C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Прямая соединительная линия 9"/>
          <p:cNvSpPr/>
          <p:nvPr/>
        </p:nvSpPr>
        <p:spPr>
          <a:xfrm>
            <a:off x="0" y="6019560"/>
            <a:ext cx="9144000" cy="360"/>
          </a:xfrm>
          <a:prstGeom prst="line">
            <a:avLst/>
          </a:prstGeom>
          <a:ln w="22225">
            <a:solidFill>
              <a:srgbClr val="F03D4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2" name="Рисунок 11" descr="Inverse SSJ100 with Alenia.gif"/>
          <p:cNvPicPr/>
          <p:nvPr/>
        </p:nvPicPr>
        <p:blipFill>
          <a:blip r:embed="rId14"/>
          <a:srcRect l="-2132" b="33333"/>
          <a:stretch/>
        </p:blipFill>
        <p:spPr>
          <a:xfrm>
            <a:off x="120600" y="6140520"/>
            <a:ext cx="4447440" cy="361080"/>
          </a:xfrm>
          <a:prstGeom prst="rect">
            <a:avLst/>
          </a:prstGeom>
          <a:ln w="9525">
            <a:noFill/>
          </a:ln>
        </p:spPr>
      </p:pic>
      <p:pic>
        <p:nvPicPr>
          <p:cNvPr id="3" name="Picture 3"/>
          <p:cNvPicPr/>
          <p:nvPr/>
        </p:nvPicPr>
        <p:blipFill>
          <a:blip r:embed="rId15"/>
          <a:srcRect l="24452" t="19656" r="2108"/>
          <a:stretch/>
        </p:blipFill>
        <p:spPr>
          <a:xfrm>
            <a:off x="4280040" y="620640"/>
            <a:ext cx="4652280" cy="3312360"/>
          </a:xfrm>
          <a:prstGeom prst="rect">
            <a:avLst/>
          </a:prstGeom>
          <a:ln w="9525">
            <a:noFill/>
          </a:ln>
        </p:spPr>
      </p:pic>
      <p:pic>
        <p:nvPicPr>
          <p:cNvPr id="4" name="Picture 4"/>
          <p:cNvPicPr/>
          <p:nvPr/>
        </p:nvPicPr>
        <p:blipFill>
          <a:blip r:embed="rId16"/>
          <a:srcRect l="5502" t="6648" r="6787" b="4407"/>
          <a:stretch/>
        </p:blipFill>
        <p:spPr>
          <a:xfrm>
            <a:off x="728640" y="2852640"/>
            <a:ext cx="4339440" cy="2934720"/>
          </a:xfrm>
          <a:prstGeom prst="rect">
            <a:avLst/>
          </a:prstGeom>
          <a:ln w="9525">
            <a:noFill/>
          </a:ln>
        </p:spPr>
      </p:pic>
      <p:sp>
        <p:nvSpPr>
          <p:cNvPr id="5" name="TextBox 7"/>
          <p:cNvSpPr/>
          <p:nvPr/>
        </p:nvSpPr>
        <p:spPr>
          <a:xfrm>
            <a:off x="488880" y="633240"/>
            <a:ext cx="3599640" cy="94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800" b="0" strike="noStrike" spc="-1">
                <a:solidFill>
                  <a:srgbClr val="333399"/>
                </a:solidFill>
                <a:latin typeface="Arial Black"/>
                <a:ea typeface="DejaVu Sans"/>
              </a:rPr>
              <a:t>Runway analysis Software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7"/>
          <p:cNvSpPr/>
          <p:nvPr/>
        </p:nvSpPr>
        <p:spPr>
          <a:xfrm>
            <a:off x="0" y="6027840"/>
            <a:ext cx="9143280" cy="856440"/>
          </a:xfrm>
          <a:prstGeom prst="rect">
            <a:avLst/>
          </a:prstGeom>
          <a:solidFill>
            <a:srgbClr val="00447C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Прямая соединительная линия 9"/>
          <p:cNvSpPr/>
          <p:nvPr/>
        </p:nvSpPr>
        <p:spPr>
          <a:xfrm>
            <a:off x="0" y="6019560"/>
            <a:ext cx="9144000" cy="360"/>
          </a:xfrm>
          <a:prstGeom prst="line">
            <a:avLst/>
          </a:prstGeom>
          <a:ln w="22225">
            <a:solidFill>
              <a:srgbClr val="F03D4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46" name="Рисунок 11" descr="Inverse SSJ100 with Alenia.gif"/>
          <p:cNvPicPr/>
          <p:nvPr/>
        </p:nvPicPr>
        <p:blipFill>
          <a:blip r:embed="rId14"/>
          <a:srcRect l="-2132" b="33333"/>
          <a:stretch/>
        </p:blipFill>
        <p:spPr>
          <a:xfrm>
            <a:off x="120600" y="6140520"/>
            <a:ext cx="4447440" cy="361080"/>
          </a:xfrm>
          <a:prstGeom prst="rect">
            <a:avLst/>
          </a:prstGeom>
          <a:ln w="9525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7"/>
          <p:cNvSpPr/>
          <p:nvPr/>
        </p:nvSpPr>
        <p:spPr>
          <a:xfrm>
            <a:off x="0" y="6027840"/>
            <a:ext cx="9143280" cy="856440"/>
          </a:xfrm>
          <a:prstGeom prst="rect">
            <a:avLst/>
          </a:prstGeom>
          <a:solidFill>
            <a:srgbClr val="00447C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Прямая соединительная линия 9"/>
          <p:cNvSpPr/>
          <p:nvPr/>
        </p:nvSpPr>
        <p:spPr>
          <a:xfrm>
            <a:off x="0" y="6019560"/>
            <a:ext cx="9144000" cy="360"/>
          </a:xfrm>
          <a:prstGeom prst="line">
            <a:avLst/>
          </a:prstGeom>
          <a:ln w="22225">
            <a:solidFill>
              <a:srgbClr val="F03D4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87" name="Рисунок 11" descr="Inverse SSJ100 with Alenia.gif"/>
          <p:cNvPicPr/>
          <p:nvPr/>
        </p:nvPicPr>
        <p:blipFill>
          <a:blip r:embed="rId14"/>
          <a:srcRect l="-2132" b="33333"/>
          <a:stretch/>
        </p:blipFill>
        <p:spPr>
          <a:xfrm>
            <a:off x="120600" y="6140520"/>
            <a:ext cx="4447440" cy="361080"/>
          </a:xfrm>
          <a:prstGeom prst="rect">
            <a:avLst/>
          </a:prstGeom>
          <a:ln w="9525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Прямоугольник 7"/>
          <p:cNvSpPr/>
          <p:nvPr/>
        </p:nvSpPr>
        <p:spPr>
          <a:xfrm>
            <a:off x="0" y="6027840"/>
            <a:ext cx="9143280" cy="856440"/>
          </a:xfrm>
          <a:prstGeom prst="rect">
            <a:avLst/>
          </a:prstGeom>
          <a:solidFill>
            <a:srgbClr val="00447C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Прямая соединительная линия 9"/>
          <p:cNvSpPr/>
          <p:nvPr/>
        </p:nvSpPr>
        <p:spPr>
          <a:xfrm>
            <a:off x="0" y="6019560"/>
            <a:ext cx="9144000" cy="360"/>
          </a:xfrm>
          <a:prstGeom prst="line">
            <a:avLst/>
          </a:prstGeom>
          <a:ln w="22225">
            <a:solidFill>
              <a:srgbClr val="F03D4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28" name="Рисунок 11" descr="Inverse SSJ100 with Alenia.gif"/>
          <p:cNvPicPr/>
          <p:nvPr/>
        </p:nvPicPr>
        <p:blipFill>
          <a:blip r:embed="rId14"/>
          <a:srcRect l="-2132" b="33333"/>
          <a:stretch/>
        </p:blipFill>
        <p:spPr>
          <a:xfrm>
            <a:off x="120600" y="6140520"/>
            <a:ext cx="4447440" cy="361080"/>
          </a:xfrm>
          <a:prstGeom prst="rect">
            <a:avLst/>
          </a:prstGeom>
          <a:ln w="9525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24000" y="2097000"/>
            <a:ext cx="3863160" cy="4564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333399"/>
                </a:solidFill>
                <a:latin typeface="Arial Black"/>
              </a:rPr>
              <a:t>Версия</a:t>
            </a:r>
            <a:r>
              <a:rPr lang="en-US" sz="2400" b="0" strike="noStrike" spc="-1">
                <a:solidFill>
                  <a:srgbClr val="333399"/>
                </a:solidFill>
                <a:latin typeface="Arial Black"/>
              </a:rPr>
              <a:t> 6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ldNum"/>
          </p:nvPr>
        </p:nvSpPr>
        <p:spPr>
          <a:xfrm>
            <a:off x="8305920" y="6353280"/>
            <a:ext cx="451800" cy="278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533DD8D2-E9C9-412C-BB99-1F9A6E331AB7}" type="slidenum">
              <a:rPr lang="ru-RU" sz="1400" b="0" strike="noStrike" spc="-1">
                <a:solidFill>
                  <a:srgbClr val="FFFFFF"/>
                </a:solidFill>
                <a:latin typeface="Arial"/>
              </a:rPr>
              <a:t>1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169" name="Рисунок 168"/>
          <p:cNvPicPr/>
          <p:nvPr/>
        </p:nvPicPr>
        <p:blipFill>
          <a:blip r:embed="rId2"/>
          <a:stretch/>
        </p:blipFill>
        <p:spPr>
          <a:xfrm>
            <a:off x="6300000" y="4680000"/>
            <a:ext cx="2066040" cy="427680"/>
          </a:xfrm>
          <a:prstGeom prst="rect">
            <a:avLst/>
          </a:prstGeom>
          <a:ln w="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207145" y="5460022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НИО Аэродинамики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/>
          </p:nvPr>
        </p:nvSpPr>
        <p:spPr>
          <a:xfrm>
            <a:off x="468360" y="4986360"/>
            <a:ext cx="8228880" cy="10328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333399"/>
              </a:buClr>
              <a:buFont typeface="Symbol"/>
              <a:buChar char=""/>
            </a:pPr>
            <a:r>
              <a:rPr lang="ru-RU" sz="1600" b="1" strike="noStrike" spc="-1">
                <a:solidFill>
                  <a:srgbClr val="333399"/>
                </a:solidFill>
                <a:latin typeface="Arial"/>
              </a:rPr>
              <a:t>При старте расчета </a:t>
            </a:r>
            <a:r>
              <a:rPr lang="en-US" sz="1600" b="1" strike="noStrike" spc="-1">
                <a:solidFill>
                  <a:srgbClr val="333399"/>
                </a:solidFill>
                <a:latin typeface="Arial"/>
              </a:rPr>
              <a:t>(</a:t>
            </a:r>
            <a:r>
              <a:rPr lang="ru-RU" sz="1600" b="1" strike="noStrike" spc="-1">
                <a:solidFill>
                  <a:srgbClr val="333399"/>
                </a:solidFill>
                <a:latin typeface="Arial"/>
              </a:rPr>
              <a:t>«</a:t>
            </a:r>
            <a:r>
              <a:rPr lang="en-US" sz="1600" b="1" strike="noStrike" spc="-1">
                <a:solidFill>
                  <a:srgbClr val="333399"/>
                </a:solidFill>
                <a:latin typeface="Arial"/>
              </a:rPr>
              <a:t>Takeoff Computation</a:t>
            </a:r>
            <a:r>
              <a:rPr lang="ru-RU" sz="1600" b="1" strike="noStrike" spc="-1">
                <a:solidFill>
                  <a:srgbClr val="333399"/>
                </a:solidFill>
                <a:latin typeface="Arial"/>
              </a:rPr>
              <a:t>», «</a:t>
            </a:r>
            <a:r>
              <a:rPr lang="en-US" sz="1600" b="1" strike="noStrike" spc="-1">
                <a:solidFill>
                  <a:srgbClr val="333399"/>
                </a:solidFill>
                <a:latin typeface="Arial"/>
              </a:rPr>
              <a:t>Landing Computation</a:t>
            </a:r>
            <a:r>
              <a:rPr lang="ru-RU" sz="1600" b="1" strike="noStrike" spc="-1">
                <a:solidFill>
                  <a:srgbClr val="333399"/>
                </a:solidFill>
                <a:latin typeface="Arial"/>
              </a:rPr>
              <a:t>»</a:t>
            </a:r>
            <a:r>
              <a:rPr lang="en-US" sz="1600" b="1" strike="noStrike" spc="-1">
                <a:solidFill>
                  <a:srgbClr val="333399"/>
                </a:solidFill>
                <a:latin typeface="Arial"/>
              </a:rPr>
              <a:t>), </a:t>
            </a:r>
            <a:r>
              <a:rPr lang="ru-RU" sz="1600" b="1" strike="noStrike" spc="-1">
                <a:solidFill>
                  <a:srgbClr val="333399"/>
                </a:solidFill>
                <a:latin typeface="Arial"/>
              </a:rPr>
              <a:t>пользователь выбирает ВПП, для которых проводится расчет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ldNum"/>
          </p:nvPr>
        </p:nvSpPr>
        <p:spPr>
          <a:xfrm>
            <a:off x="8305920" y="6353280"/>
            <a:ext cx="451800" cy="278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972C0FAF-9EE5-4A80-B83E-F52423CF32F7}" type="slidenum">
              <a:rPr lang="ru-RU" sz="1400" b="0" strike="noStrike" spc="-1">
                <a:solidFill>
                  <a:srgbClr val="FFFFFF"/>
                </a:solidFill>
                <a:latin typeface="Arial"/>
              </a:rPr>
              <a:t>10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00" name="Rectangle 2"/>
          <p:cNvSpPr/>
          <p:nvPr/>
        </p:nvSpPr>
        <p:spPr>
          <a:xfrm>
            <a:off x="468360" y="225360"/>
            <a:ext cx="8228880" cy="4561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333399"/>
                </a:solidFill>
                <a:latin typeface="Arial Black"/>
                <a:ea typeface="DejaVu Sans"/>
              </a:rPr>
              <a:t>Запуск расчета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930" y="800765"/>
            <a:ext cx="6732000" cy="4066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/>
          </p:nvPr>
        </p:nvSpPr>
        <p:spPr>
          <a:xfrm>
            <a:off x="468360" y="4865760"/>
            <a:ext cx="8228880" cy="11534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333399"/>
              </a:buClr>
              <a:buFont typeface="Symbol"/>
              <a:buChar char=""/>
            </a:pPr>
            <a:r>
              <a:rPr lang="ru-RU" sz="1600" b="1" strike="noStrike" spc="-1">
                <a:solidFill>
                  <a:srgbClr val="333399"/>
                </a:solidFill>
                <a:latin typeface="Arial"/>
              </a:rPr>
              <a:t>Статус расчета отображается с помощью полосы прогресса</a:t>
            </a:r>
            <a:endParaRPr lang="ru-RU" sz="1600" b="0" strike="noStrike" spc="-1"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333399"/>
              </a:buClr>
              <a:buFont typeface="Symbol"/>
              <a:buChar char=""/>
            </a:pPr>
            <a:r>
              <a:rPr lang="ru-RU" sz="1600" b="1" strike="noStrike" spc="-1">
                <a:solidFill>
                  <a:srgbClr val="333399"/>
                </a:solidFill>
                <a:latin typeface="Arial"/>
              </a:rPr>
              <a:t>Нажатие </a:t>
            </a:r>
            <a:r>
              <a:rPr lang="en-US" sz="1600" b="1" strike="noStrike" spc="-1">
                <a:solidFill>
                  <a:srgbClr val="333399"/>
                </a:solidFill>
                <a:latin typeface="Arial"/>
              </a:rPr>
              <a:t>STOP</a:t>
            </a:r>
            <a:r>
              <a:rPr lang="ru-RU" sz="1600" b="1" strike="noStrike" spc="-1">
                <a:solidFill>
                  <a:srgbClr val="333399"/>
                </a:solidFill>
                <a:latin typeface="Arial"/>
              </a:rPr>
              <a:t> приведет к остановке расчета после завершения расчета текущего режима и активизации интерфейса программы</a:t>
            </a:r>
            <a:endParaRPr lang="ru-RU" sz="1600" b="0" strike="noStrike" spc="-1"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333399"/>
              </a:buClr>
              <a:buFont typeface="Symbol"/>
              <a:buChar char=""/>
            </a:pPr>
            <a:r>
              <a:rPr lang="ru-RU" sz="1600" b="1" strike="noStrike" spc="-1">
                <a:solidFill>
                  <a:srgbClr val="333399"/>
                </a:solidFill>
                <a:latin typeface="Arial"/>
              </a:rPr>
              <a:t>В случае досрочной остановки выходные файлы будут содержать  «</a:t>
            </a:r>
            <a:r>
              <a:rPr lang="en-US" sz="1600" b="1" strike="noStrike" spc="-1">
                <a:solidFill>
                  <a:srgbClr val="333399"/>
                </a:solidFill>
                <a:latin typeface="Arial"/>
              </a:rPr>
              <a:t>timeout</a:t>
            </a:r>
            <a:r>
              <a:rPr lang="ru-RU" sz="1600" b="1" strike="noStrike" spc="-1">
                <a:solidFill>
                  <a:srgbClr val="333399"/>
                </a:solidFill>
                <a:latin typeface="Arial"/>
              </a:rPr>
              <a:t>» для режимов, которые не успели обработаться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ldNum"/>
          </p:nvPr>
        </p:nvSpPr>
        <p:spPr>
          <a:xfrm>
            <a:off x="8305920" y="6353280"/>
            <a:ext cx="451800" cy="278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445F52D0-5E47-4BC8-8DD1-39A6975F2E6C}" type="slidenum">
              <a:rPr lang="ru-RU" sz="1400" b="0" strike="noStrike" spc="-1">
                <a:solidFill>
                  <a:srgbClr val="FFFFFF"/>
                </a:solidFill>
                <a:latin typeface="Arial"/>
              </a:rPr>
              <a:t>11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04" name="Rectangle 2"/>
          <p:cNvSpPr/>
          <p:nvPr/>
        </p:nvSpPr>
        <p:spPr>
          <a:xfrm>
            <a:off x="468360" y="225360"/>
            <a:ext cx="8228880" cy="4561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333399"/>
                </a:solidFill>
                <a:latin typeface="Arial Black"/>
                <a:ea typeface="DejaVu Sans"/>
              </a:rPr>
              <a:t>Управление расчетом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9" r="-1" b="222"/>
          <a:stretch/>
        </p:blipFill>
        <p:spPr>
          <a:xfrm>
            <a:off x="1134208" y="799394"/>
            <a:ext cx="6726668" cy="4066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/>
          </p:nvPr>
        </p:nvSpPr>
        <p:spPr>
          <a:xfrm>
            <a:off x="468360" y="4824360"/>
            <a:ext cx="8228880" cy="11948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333399"/>
              </a:buClr>
              <a:buFont typeface="Symbol"/>
              <a:buChar char=""/>
            </a:pPr>
            <a:r>
              <a:rPr lang="ru-RU" sz="1600" b="1" strike="noStrike" spc="-1">
                <a:solidFill>
                  <a:srgbClr val="333399"/>
                </a:solidFill>
                <a:latin typeface="Arial"/>
              </a:rPr>
              <a:t>Набор выходных файлов автоматически генерируется для каждой ВПП в отдельной папке</a:t>
            </a:r>
            <a:endParaRPr lang="ru-RU" sz="1600" b="0" strike="noStrike" spc="-1"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333399"/>
              </a:buClr>
              <a:buFont typeface="Symbol"/>
              <a:buChar char=""/>
            </a:pPr>
            <a:r>
              <a:rPr lang="ru-RU" sz="1600" b="1" strike="noStrike" spc="-1">
                <a:solidFill>
                  <a:srgbClr val="333399"/>
                </a:solidFill>
                <a:latin typeface="Arial"/>
              </a:rPr>
              <a:t>Каждая папка имеет уникальное имя с учетом модели самолета, кода ИКАО а/п</a:t>
            </a:r>
            <a:r>
              <a:rPr lang="en-US" sz="1600" b="1" strike="noStrike" spc="-1">
                <a:solidFill>
                  <a:srgbClr val="333399"/>
                </a:solidFill>
                <a:latin typeface="Arial"/>
              </a:rPr>
              <a:t>, </a:t>
            </a:r>
            <a:r>
              <a:rPr lang="ru-RU" sz="1600" b="1" strike="noStrike" spc="-1">
                <a:solidFill>
                  <a:srgbClr val="333399"/>
                </a:solidFill>
                <a:latin typeface="Arial"/>
              </a:rPr>
              <a:t>идентификатора ВПП</a:t>
            </a:r>
            <a:r>
              <a:rPr lang="en-US" sz="1600" b="1" strike="noStrike" spc="-1">
                <a:solidFill>
                  <a:srgbClr val="333399"/>
                </a:solidFill>
                <a:latin typeface="Arial"/>
              </a:rPr>
              <a:t>, </a:t>
            </a:r>
            <a:r>
              <a:rPr lang="ru-RU" sz="1600" b="1" strike="noStrike" spc="-1">
                <a:solidFill>
                  <a:srgbClr val="333399"/>
                </a:solidFill>
                <a:latin typeface="Arial"/>
              </a:rPr>
              <a:t>условий, даты и времени расчета</a:t>
            </a:r>
            <a:endParaRPr lang="ru-RU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333399"/>
              </a:buClr>
              <a:buFont typeface="Symbol"/>
              <a:buChar char=""/>
            </a:pPr>
            <a:r>
              <a:rPr lang="en-US" sz="1600" b="1" strike="noStrike" spc="-1">
                <a:solidFill>
                  <a:srgbClr val="333399"/>
                </a:solidFill>
                <a:latin typeface="Arial"/>
              </a:rPr>
              <a:t>RWA</a:t>
            </a:r>
            <a:r>
              <a:rPr lang="ru-RU" sz="1600" b="1" strike="noStrike" spc="-1">
                <a:solidFill>
                  <a:srgbClr val="333399"/>
                </a:solidFill>
                <a:latin typeface="Arial"/>
              </a:rPr>
              <a:t> дает результаты в форматах </a:t>
            </a:r>
            <a:r>
              <a:rPr lang="en-US" sz="1600" b="1" strike="noStrike" spc="-1">
                <a:solidFill>
                  <a:srgbClr val="333399"/>
                </a:solidFill>
                <a:latin typeface="Arial"/>
              </a:rPr>
              <a:t>*.TXT, *.RTF, *.HTML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ldNum"/>
          </p:nvPr>
        </p:nvSpPr>
        <p:spPr>
          <a:xfrm>
            <a:off x="8305920" y="6353280"/>
            <a:ext cx="451800" cy="278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DD69DA13-3E38-461F-B5AE-2FF9B0AE28D3}" type="slidenum">
              <a:rPr lang="ru-RU" sz="1400" b="0" strike="noStrike" spc="-1">
                <a:solidFill>
                  <a:srgbClr val="FFFFFF"/>
                </a:solidFill>
                <a:latin typeface="Arial"/>
              </a:rPr>
              <a:t>12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07" name="Rectangle 2"/>
          <p:cNvSpPr/>
          <p:nvPr/>
        </p:nvSpPr>
        <p:spPr>
          <a:xfrm>
            <a:off x="468360" y="225360"/>
            <a:ext cx="8228880" cy="4561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333399"/>
                </a:solidFill>
                <a:latin typeface="Arial Black"/>
                <a:ea typeface="DejaVu Sans"/>
              </a:rPr>
              <a:t>Результаты расчета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8" r="392"/>
          <a:stretch/>
        </p:blipFill>
        <p:spPr>
          <a:xfrm>
            <a:off x="1160585" y="719766"/>
            <a:ext cx="6699738" cy="4066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68360" y="225360"/>
            <a:ext cx="8228880" cy="4564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333399"/>
                </a:solidFill>
                <a:latin typeface="Arial Black"/>
              </a:rPr>
              <a:t>Текстовые отчеты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431640" y="4761000"/>
            <a:ext cx="8228880" cy="1151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333399"/>
              </a:buClr>
              <a:buFont typeface="Symbol"/>
              <a:buChar char=""/>
            </a:pPr>
            <a:r>
              <a:rPr lang="ru-RU" sz="1600" b="1" strike="noStrike" spc="-1" dirty="0">
                <a:solidFill>
                  <a:srgbClr val="333399"/>
                </a:solidFill>
                <a:latin typeface="Arial"/>
              </a:rPr>
              <a:t>Отчеты содержат полную информацию об условиях расчета</a:t>
            </a:r>
            <a:endParaRPr lang="ru-RU" sz="16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333399"/>
              </a:buClr>
              <a:buFont typeface="Symbol"/>
              <a:buChar char=""/>
            </a:pPr>
            <a:r>
              <a:rPr lang="ru-RU" sz="1600" b="1" strike="noStrike" spc="-1" dirty="0">
                <a:solidFill>
                  <a:srgbClr val="333399"/>
                </a:solidFill>
                <a:latin typeface="Arial"/>
              </a:rPr>
              <a:t>Результаты содержат</a:t>
            </a:r>
            <a:r>
              <a:rPr lang="en-US" sz="1600" b="1" strike="noStrike" spc="-1" dirty="0">
                <a:solidFill>
                  <a:srgbClr val="333399"/>
                </a:solidFill>
                <a:latin typeface="Arial"/>
              </a:rPr>
              <a:t> (</a:t>
            </a:r>
            <a:r>
              <a:rPr lang="ru-RU" sz="1600" b="1" strike="noStrike" spc="-1" dirty="0">
                <a:solidFill>
                  <a:srgbClr val="333399"/>
                </a:solidFill>
                <a:latin typeface="Arial"/>
              </a:rPr>
              <a:t>слева от</a:t>
            </a:r>
            <a:r>
              <a:rPr lang="en-US" sz="1600" b="1" strike="noStrike" spc="-1" dirty="0">
                <a:solidFill>
                  <a:srgbClr val="333399"/>
                </a:solidFill>
                <a:latin typeface="Arial"/>
              </a:rPr>
              <a:t> “ / ”) </a:t>
            </a:r>
            <a:r>
              <a:rPr lang="ru-RU" sz="1600" b="1" strike="noStrike" spc="-1" dirty="0">
                <a:solidFill>
                  <a:srgbClr val="333399"/>
                </a:solidFill>
                <a:latin typeface="Arial"/>
              </a:rPr>
              <a:t>максимально допустимый в данных условиях взлетный/посадочный вес (или </a:t>
            </a:r>
            <a:r>
              <a:rPr lang="en-US" sz="1600" b="1" strike="noStrike" spc="-1" dirty="0">
                <a:solidFill>
                  <a:srgbClr val="333399"/>
                </a:solidFill>
                <a:latin typeface="Arial"/>
              </a:rPr>
              <a:t>TFLEX) </a:t>
            </a:r>
            <a:r>
              <a:rPr lang="ru-RU" sz="1600" b="1" strike="noStrike" spc="-1" dirty="0">
                <a:solidFill>
                  <a:srgbClr val="333399"/>
                </a:solidFill>
                <a:latin typeface="Arial"/>
              </a:rPr>
              <a:t>и код его ограничения</a:t>
            </a:r>
            <a:endParaRPr lang="ru-RU" sz="16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333399"/>
              </a:buClr>
              <a:buFont typeface="Symbol"/>
              <a:buChar char=""/>
            </a:pPr>
            <a:r>
              <a:rPr lang="ru-RU" sz="1600" b="1" strike="noStrike" spc="-1" dirty="0">
                <a:solidFill>
                  <a:srgbClr val="333399"/>
                </a:solidFill>
                <a:latin typeface="Arial"/>
              </a:rPr>
              <a:t>Результаты содержат</a:t>
            </a:r>
            <a:r>
              <a:rPr lang="en-US" sz="1600" b="1" strike="noStrike" spc="-1" dirty="0">
                <a:solidFill>
                  <a:srgbClr val="333399"/>
                </a:solidFill>
                <a:latin typeface="Arial"/>
              </a:rPr>
              <a:t> (</a:t>
            </a:r>
            <a:r>
              <a:rPr lang="ru-RU" sz="1600" b="1" strike="noStrike" spc="-1" dirty="0">
                <a:solidFill>
                  <a:srgbClr val="333399"/>
                </a:solidFill>
                <a:latin typeface="Arial"/>
              </a:rPr>
              <a:t>справа от</a:t>
            </a:r>
            <a:r>
              <a:rPr lang="en-US" sz="1600" b="1" strike="noStrike" spc="-1" dirty="0">
                <a:solidFill>
                  <a:srgbClr val="333399"/>
                </a:solidFill>
                <a:latin typeface="Arial"/>
              </a:rPr>
              <a:t> “ / ”) </a:t>
            </a:r>
            <a:r>
              <a:rPr lang="ru-RU" sz="1600" b="1" strike="noStrike" spc="-1" dirty="0">
                <a:solidFill>
                  <a:srgbClr val="333399"/>
                </a:solidFill>
                <a:latin typeface="Arial"/>
              </a:rPr>
              <a:t>характеристические скорости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sldNum"/>
          </p:nvPr>
        </p:nvSpPr>
        <p:spPr>
          <a:xfrm>
            <a:off x="8305920" y="6353280"/>
            <a:ext cx="451800" cy="278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7CAF23AC-7D8A-4302-BDBC-0C06509A8321}" type="slidenum">
              <a:rPr lang="ru-RU" sz="1400" b="0" strike="noStrike" spc="-1">
                <a:solidFill>
                  <a:srgbClr val="FFFFFF"/>
                </a:solidFill>
                <a:latin typeface="Arial"/>
              </a:rPr>
              <a:t>13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6" t="329" r="1" b="786"/>
          <a:stretch/>
        </p:blipFill>
        <p:spPr>
          <a:xfrm>
            <a:off x="81521" y="689092"/>
            <a:ext cx="5018020" cy="3470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78" r="317"/>
          <a:stretch/>
        </p:blipFill>
        <p:spPr>
          <a:xfrm>
            <a:off x="3958321" y="1049572"/>
            <a:ext cx="5141715" cy="3588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ldNum"/>
          </p:nvPr>
        </p:nvSpPr>
        <p:spPr>
          <a:xfrm>
            <a:off x="8305920" y="6353280"/>
            <a:ext cx="451800" cy="278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6B73B3D1-21A2-46ED-B32E-6AEE48BE9D73}" type="slidenum">
              <a:rPr lang="ru-RU" sz="1400" b="0" strike="noStrike" spc="-1">
                <a:solidFill>
                  <a:srgbClr val="FFFFFF"/>
                </a:solidFill>
                <a:latin typeface="Arial"/>
              </a:rPr>
              <a:t>14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15" name="Объект 1"/>
          <p:cNvSpPr/>
          <p:nvPr/>
        </p:nvSpPr>
        <p:spPr>
          <a:xfrm>
            <a:off x="431640" y="4761000"/>
            <a:ext cx="8228880" cy="864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333399"/>
              </a:buClr>
              <a:buFont typeface="Symbol"/>
              <a:buChar char=""/>
            </a:pPr>
            <a:r>
              <a:rPr lang="ru-RU" sz="16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Отчеты содержат полную информацию об условиях расчета</a:t>
            </a:r>
            <a:endParaRPr lang="ru-RU" sz="16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333399"/>
              </a:buClr>
              <a:buFont typeface="Symbol"/>
              <a:buChar char=""/>
            </a:pPr>
            <a:r>
              <a:rPr lang="ru-RU" sz="16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Данные представлены в легко читаемой форме</a:t>
            </a:r>
            <a:endParaRPr lang="ru-RU" sz="16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333399"/>
              </a:buClr>
              <a:buFont typeface="Symbol"/>
              <a:buChar char=""/>
            </a:pPr>
            <a:r>
              <a:rPr lang="ru-RU" sz="1600" b="1" strike="noStrike" spc="-1" dirty="0" err="1">
                <a:solidFill>
                  <a:srgbClr val="333399"/>
                </a:solidFill>
                <a:latin typeface="Arial"/>
                <a:ea typeface="DejaVu Sans"/>
              </a:rPr>
              <a:t>Кастомизация</a:t>
            </a:r>
            <a:r>
              <a:rPr lang="ru-RU" sz="16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 включает </a:t>
            </a:r>
            <a:r>
              <a:rPr lang="ru-RU" sz="1600" b="1" strike="noStrike" spc="-1" dirty="0" smtClean="0">
                <a:solidFill>
                  <a:srgbClr val="333399"/>
                </a:solidFill>
                <a:latin typeface="Arial"/>
                <a:ea typeface="DejaVu Sans"/>
              </a:rPr>
              <a:t>размещение </a:t>
            </a:r>
            <a:r>
              <a:rPr lang="ru-RU" sz="16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логотипа </a:t>
            </a:r>
            <a:r>
              <a:rPr lang="ru-RU" sz="1600" b="1" strike="noStrike" spc="-1" dirty="0" err="1" smtClean="0">
                <a:solidFill>
                  <a:srgbClr val="333399"/>
                </a:solidFill>
                <a:latin typeface="Arial"/>
                <a:ea typeface="DejaVu Sans"/>
              </a:rPr>
              <a:t>эксплуатанта</a:t>
            </a:r>
            <a:r>
              <a:rPr lang="ru-RU" sz="1600" b="1" strike="noStrike" spc="-1" dirty="0" smtClean="0">
                <a:solidFill>
                  <a:srgbClr val="333399"/>
                </a:solidFill>
                <a:latin typeface="Arial"/>
                <a:ea typeface="DejaVu Sans"/>
              </a:rPr>
              <a:t> в отчете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16" name="Rectangle 2"/>
          <p:cNvSpPr/>
          <p:nvPr/>
        </p:nvSpPr>
        <p:spPr>
          <a:xfrm>
            <a:off x="468360" y="225360"/>
            <a:ext cx="8228880" cy="4561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333399"/>
                </a:solidFill>
                <a:latin typeface="Arial Black"/>
                <a:ea typeface="DejaVu Sans"/>
              </a:rPr>
              <a:t>Гипертекстовые отчеты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" y="909498"/>
            <a:ext cx="4500000" cy="36666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800" y="909498"/>
            <a:ext cx="4500000" cy="3662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ldNum"/>
          </p:nvPr>
        </p:nvSpPr>
        <p:spPr>
          <a:xfrm>
            <a:off x="8305920" y="6353280"/>
            <a:ext cx="451800" cy="278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286C6548-42C8-4013-98CD-F5628FDB8EA0}" type="slidenum">
              <a:rPr lang="ru-RU" sz="1400" b="0" strike="noStrike" spc="-1">
                <a:solidFill>
                  <a:srgbClr val="FFFFFF"/>
                </a:solidFill>
                <a:latin typeface="Arial"/>
              </a:rPr>
              <a:t>15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20" name="TextBox 4"/>
          <p:cNvSpPr/>
          <p:nvPr/>
        </p:nvSpPr>
        <p:spPr>
          <a:xfrm>
            <a:off x="1447920" y="1305000"/>
            <a:ext cx="6760440" cy="4646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44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Желаем</a:t>
            </a: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44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продуктивной работы</a:t>
            </a:r>
            <a:r>
              <a:rPr lang="en-US" sz="44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!</a:t>
            </a: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  <a:buNone/>
            </a:pP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  <a:buNone/>
            </a:pP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  <a:buNone/>
            </a:pP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  <a:buNone/>
            </a:pP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1800" b="0" strike="noStrike" spc="-1" dirty="0">
                <a:solidFill>
                  <a:srgbClr val="993300"/>
                </a:solidFill>
                <a:latin typeface="Arial"/>
                <a:ea typeface="DejaVu Sans"/>
              </a:rPr>
              <a:t>Комментарии и замечания по улучшению работы ПО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1800" b="0" strike="noStrike" spc="-1" dirty="0">
                <a:solidFill>
                  <a:srgbClr val="993300"/>
                </a:solidFill>
                <a:latin typeface="Arial"/>
                <a:ea typeface="DejaVu Sans"/>
              </a:rPr>
              <a:t>приветствуются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  <a:buNone/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  <a:buNone/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  <a:buNone/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000" b="0" i="1" strike="noStrike" spc="-1" dirty="0">
                <a:solidFill>
                  <a:srgbClr val="333399"/>
                </a:solidFill>
                <a:latin typeface="Gabriola"/>
                <a:ea typeface="DejaVu Sans"/>
              </a:rPr>
              <a:t>Команда разработки </a:t>
            </a:r>
            <a:r>
              <a:rPr lang="en-US" sz="2000" b="0" i="1" strike="noStrike" spc="-1" dirty="0" err="1">
                <a:solidFill>
                  <a:srgbClr val="333399"/>
                </a:solidFill>
                <a:latin typeface="Gabriola"/>
                <a:ea typeface="DejaVu Sans"/>
              </a:rPr>
              <a:t>RWAnalysis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221" name="Рисунок 220"/>
          <p:cNvPicPr/>
          <p:nvPr/>
        </p:nvPicPr>
        <p:blipFill>
          <a:blip r:embed="rId2"/>
          <a:stretch/>
        </p:blipFill>
        <p:spPr>
          <a:xfrm>
            <a:off x="180000" y="360000"/>
            <a:ext cx="2066040" cy="427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82480" y="195480"/>
            <a:ext cx="8228880" cy="465480"/>
          </a:xfrm>
          <a:prstGeom prst="rect">
            <a:avLst/>
          </a:prstGeom>
          <a:noFill/>
          <a:ln w="9360">
            <a:noFill/>
          </a:ln>
        </p:spPr>
        <p:txBody>
          <a:bodyPr lIns="95760" tIns="47880" rIns="95760" bIns="4788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333399"/>
                </a:solidFill>
                <a:latin typeface="Arial Black"/>
              </a:rPr>
              <a:t>Описание ПО</a:t>
            </a:r>
            <a:r>
              <a:rPr lang="en-US" sz="2400" b="0" strike="noStrike" spc="-1">
                <a:solidFill>
                  <a:srgbClr val="333399"/>
                </a:solidFill>
                <a:latin typeface="Arial Black"/>
              </a:rPr>
              <a:t> RWAnalysis95 (RWA)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384120" y="620640"/>
            <a:ext cx="8359200" cy="4958640"/>
          </a:xfrm>
          <a:prstGeom prst="rect">
            <a:avLst/>
          </a:prstGeom>
          <a:noFill/>
          <a:ln w="9360">
            <a:noFill/>
          </a:ln>
        </p:spPr>
        <p:txBody>
          <a:bodyPr lIns="95760" tIns="47880" rIns="95760" bIns="47880" numCol="1" spcCol="0" anchor="t">
            <a:noAutofit/>
          </a:bodyPr>
          <a:lstStyle/>
          <a:p>
            <a:pPr marL="358920" indent="-358920">
              <a:lnSpc>
                <a:spcPct val="100000"/>
              </a:lnSpc>
              <a:spcBef>
                <a:spcPts val="400"/>
              </a:spcBef>
              <a:buClr>
                <a:srgbClr val="333399"/>
              </a:buClr>
              <a:buFont typeface="Symbol"/>
              <a:buChar char=""/>
            </a:pPr>
            <a:r>
              <a:rPr lang="ru-RU" sz="2000" b="0" strike="noStrike" spc="-1" dirty="0">
                <a:solidFill>
                  <a:srgbClr val="333399"/>
                </a:solidFill>
                <a:latin typeface="Arial"/>
              </a:rPr>
              <a:t>Компьютерная программа </a:t>
            </a:r>
            <a:r>
              <a:rPr lang="en-US" sz="2000" b="0" strike="noStrike" spc="-1" dirty="0">
                <a:solidFill>
                  <a:srgbClr val="333399"/>
                </a:solidFill>
                <a:latin typeface="Arial"/>
              </a:rPr>
              <a:t>«</a:t>
            </a:r>
            <a:r>
              <a:rPr lang="ru-RU" sz="2000" b="0" strike="noStrike" spc="-1" dirty="0">
                <a:solidFill>
                  <a:srgbClr val="333399"/>
                </a:solidFill>
                <a:latin typeface="Arial"/>
              </a:rPr>
              <a:t>Автоматизированный расчет параметров взлета и посадки</a:t>
            </a:r>
            <a:r>
              <a:rPr lang="en-US" sz="2000" b="0" strike="noStrike" spc="-1" dirty="0">
                <a:solidFill>
                  <a:srgbClr val="333399"/>
                </a:solidFill>
                <a:latin typeface="Arial"/>
              </a:rPr>
              <a:t>" RWA </a:t>
            </a:r>
            <a:r>
              <a:rPr lang="ru-RU" sz="2000" b="0" strike="noStrike" spc="-1" dirty="0">
                <a:solidFill>
                  <a:srgbClr val="333399"/>
                </a:solidFill>
                <a:latin typeface="Arial"/>
              </a:rPr>
              <a:t>разработана для</a:t>
            </a:r>
            <a:r>
              <a:rPr lang="en-US" sz="2000" b="0" strike="noStrike" spc="-1" dirty="0">
                <a:solidFill>
                  <a:srgbClr val="333399"/>
                </a:solidFill>
                <a:latin typeface="Arial"/>
              </a:rPr>
              <a:t>:</a:t>
            </a:r>
            <a:endParaRPr lang="ru-RU" sz="2000" b="0" strike="noStrike" spc="-1" dirty="0">
              <a:latin typeface="Arial"/>
            </a:endParaRPr>
          </a:p>
          <a:p>
            <a:pPr marL="358920" indent="-35892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333399"/>
                </a:solidFill>
                <a:latin typeface="Arial"/>
              </a:rPr>
              <a:t>−	выполнения расчетов максимально допустимого </a:t>
            </a:r>
            <a:r>
              <a:rPr lang="ru-RU" sz="2000" b="0" strike="noStrike" spc="-1" dirty="0" smtClean="0">
                <a:solidFill>
                  <a:srgbClr val="333399"/>
                </a:solidFill>
                <a:latin typeface="Arial"/>
              </a:rPr>
              <a:t>взлетного веса самолета, взлетных скоростей </a:t>
            </a:r>
            <a:r>
              <a:rPr lang="ru-RU" sz="2000" b="0" strike="noStrike" spc="-1" dirty="0">
                <a:solidFill>
                  <a:srgbClr val="333399"/>
                </a:solidFill>
                <a:latin typeface="Arial"/>
              </a:rPr>
              <a:t>и </a:t>
            </a:r>
            <a:r>
              <a:rPr lang="ru-RU" sz="2000" b="0" strike="noStrike" spc="-1" dirty="0" smtClean="0">
                <a:solidFill>
                  <a:srgbClr val="333399"/>
                </a:solidFill>
                <a:latin typeface="Arial"/>
              </a:rPr>
              <a:t>высоты </a:t>
            </a:r>
            <a:r>
              <a:rPr lang="ru-RU" sz="2000" b="0" strike="noStrike" spc="-1" dirty="0">
                <a:solidFill>
                  <a:srgbClr val="333399"/>
                </a:solidFill>
                <a:latin typeface="Arial"/>
              </a:rPr>
              <a:t>безопасного </a:t>
            </a:r>
            <a:r>
              <a:rPr lang="ru-RU" sz="2000" b="0" strike="noStrike" spc="-1" dirty="0" smtClean="0">
                <a:solidFill>
                  <a:srgbClr val="333399"/>
                </a:solidFill>
                <a:latin typeface="Arial"/>
              </a:rPr>
              <a:t>разгона в условиях аэропорта вылета;</a:t>
            </a:r>
          </a:p>
          <a:p>
            <a:pPr marL="358920" indent="-35892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0" strike="noStrike" spc="-1" dirty="0" smtClean="0">
                <a:solidFill>
                  <a:srgbClr val="333399"/>
                </a:solidFill>
                <a:latin typeface="Arial"/>
              </a:rPr>
              <a:t>−</a:t>
            </a:r>
            <a:r>
              <a:rPr lang="ru-RU" sz="2000" b="0" strike="noStrike" spc="-1" dirty="0">
                <a:solidFill>
                  <a:srgbClr val="333399"/>
                </a:solidFill>
                <a:latin typeface="Arial"/>
              </a:rPr>
              <a:t>	выполнения </a:t>
            </a:r>
            <a:r>
              <a:rPr lang="ru-RU" sz="2000" b="0" strike="noStrike" spc="-1" dirty="0" smtClean="0">
                <a:solidFill>
                  <a:srgbClr val="333399"/>
                </a:solidFill>
                <a:latin typeface="Arial"/>
              </a:rPr>
              <a:t>расчетов температуры </a:t>
            </a:r>
            <a:r>
              <a:rPr lang="en-US" sz="2000" b="0" strike="noStrike" spc="-1" dirty="0" smtClean="0">
                <a:solidFill>
                  <a:srgbClr val="333399"/>
                </a:solidFill>
                <a:latin typeface="Arial"/>
              </a:rPr>
              <a:t>TFLEX</a:t>
            </a:r>
            <a:r>
              <a:rPr lang="ru-RU" sz="2000" spc="-1" dirty="0">
                <a:solidFill>
                  <a:srgbClr val="333399"/>
                </a:solidFill>
              </a:rPr>
              <a:t>, взлетных скоростей и высоты безопасного разгона для </a:t>
            </a:r>
            <a:r>
              <a:rPr lang="ru-RU" sz="2000" b="0" strike="noStrike" spc="-1" dirty="0">
                <a:solidFill>
                  <a:srgbClr val="333399"/>
                </a:solidFill>
                <a:latin typeface="Arial"/>
              </a:rPr>
              <a:t>взлета с применением процедуры понижения взлетной </a:t>
            </a:r>
            <a:r>
              <a:rPr lang="ru-RU" sz="2000" b="0" strike="noStrike" spc="-1" dirty="0" smtClean="0">
                <a:solidFill>
                  <a:srgbClr val="333399"/>
                </a:solidFill>
                <a:latin typeface="Arial"/>
              </a:rPr>
              <a:t>тяги при заданном взлетном </a:t>
            </a:r>
            <a:r>
              <a:rPr lang="ru-RU" sz="2000" spc="-1" dirty="0">
                <a:solidFill>
                  <a:srgbClr val="333399"/>
                </a:solidFill>
              </a:rPr>
              <a:t>весе в условиях аэропорта вылета;</a:t>
            </a:r>
            <a:endParaRPr lang="ru-RU" sz="2000" b="0" strike="noStrike" spc="-1" dirty="0" smtClean="0">
              <a:solidFill>
                <a:srgbClr val="333399"/>
              </a:solidFill>
              <a:latin typeface="Arial"/>
            </a:endParaRPr>
          </a:p>
          <a:p>
            <a:pPr marL="358920" indent="-35892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0" strike="noStrike" spc="-1" dirty="0" smtClean="0">
                <a:solidFill>
                  <a:srgbClr val="333399"/>
                </a:solidFill>
                <a:latin typeface="Arial"/>
              </a:rPr>
              <a:t>−</a:t>
            </a:r>
            <a:r>
              <a:rPr lang="ru-RU" sz="2000" b="0" strike="noStrike" spc="-1" dirty="0">
                <a:solidFill>
                  <a:srgbClr val="333399"/>
                </a:solidFill>
                <a:latin typeface="Arial"/>
              </a:rPr>
              <a:t>	выполнения расчетов максимально допустимого </a:t>
            </a:r>
            <a:r>
              <a:rPr lang="ru-RU" sz="2000" b="0" strike="noStrike" spc="-1" dirty="0" smtClean="0">
                <a:solidFill>
                  <a:srgbClr val="333399"/>
                </a:solidFill>
                <a:latin typeface="Arial"/>
              </a:rPr>
              <a:t>посадочного </a:t>
            </a:r>
            <a:r>
              <a:rPr lang="ru-RU" sz="2000" b="0" strike="noStrike" spc="-1" dirty="0">
                <a:solidFill>
                  <a:srgbClr val="333399"/>
                </a:solidFill>
                <a:latin typeface="Arial"/>
              </a:rPr>
              <a:t>веса </a:t>
            </a:r>
            <a:r>
              <a:rPr lang="ru-RU" sz="2000" b="0" strike="noStrike" spc="-1" dirty="0" smtClean="0">
                <a:solidFill>
                  <a:srgbClr val="333399"/>
                </a:solidFill>
                <a:latin typeface="Arial"/>
              </a:rPr>
              <a:t>и посадочной </a:t>
            </a:r>
            <a:r>
              <a:rPr lang="ru-RU" sz="2000" spc="-1" dirty="0" smtClean="0">
                <a:solidFill>
                  <a:srgbClr val="333399"/>
                </a:solidFill>
                <a:latin typeface="Arial"/>
              </a:rPr>
              <a:t>скорости с поправкой на конфигурацию </a:t>
            </a:r>
            <a:r>
              <a:rPr lang="ru-RU" sz="2000" spc="-1" dirty="0" smtClean="0">
                <a:solidFill>
                  <a:srgbClr val="333399"/>
                </a:solidFill>
              </a:rPr>
              <a:t>в условиях аэропорта посадки (запасного)</a:t>
            </a:r>
            <a:r>
              <a:rPr lang="ru-RU" sz="2000" b="0" strike="noStrike" spc="-1" dirty="0" smtClean="0">
                <a:solidFill>
                  <a:srgbClr val="333399"/>
                </a:solidFill>
                <a:latin typeface="Arial"/>
              </a:rPr>
              <a:t>;</a:t>
            </a:r>
          </a:p>
          <a:p>
            <a:pPr marL="358920" indent="-35892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spc="-1" dirty="0">
                <a:solidFill>
                  <a:srgbClr val="333399"/>
                </a:solidFill>
              </a:rPr>
              <a:t>−	</a:t>
            </a:r>
            <a:r>
              <a:rPr lang="ru-RU" sz="2000" spc="-1" dirty="0" smtClean="0">
                <a:solidFill>
                  <a:srgbClr val="333399"/>
                </a:solidFill>
              </a:rPr>
              <a:t>конструирования характеристик аэропорта прямым вводом данных с сохранением их в собственном формате;</a:t>
            </a:r>
            <a:endParaRPr lang="ru-RU" sz="2000" b="0" strike="noStrike" spc="-1" dirty="0" smtClean="0">
              <a:solidFill>
                <a:srgbClr val="333399"/>
              </a:solidFill>
              <a:latin typeface="Arial"/>
            </a:endParaRPr>
          </a:p>
          <a:p>
            <a:pPr marL="358920" indent="-35892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spc="-1" dirty="0">
                <a:solidFill>
                  <a:srgbClr val="333399"/>
                </a:solidFill>
              </a:rPr>
              <a:t>−	</a:t>
            </a:r>
            <a:r>
              <a:rPr lang="ru-RU" sz="2000" spc="-1" dirty="0" smtClean="0">
                <a:solidFill>
                  <a:srgbClr val="333399"/>
                </a:solidFill>
              </a:rPr>
              <a:t>отображения в различных форматах результатов расчета;</a:t>
            </a:r>
            <a:endParaRPr lang="ru-RU" sz="2000" b="0" strike="noStrike" spc="-1" dirty="0" smtClean="0">
              <a:solidFill>
                <a:srgbClr val="333399"/>
              </a:solidFill>
              <a:latin typeface="Arial"/>
            </a:endParaRPr>
          </a:p>
          <a:p>
            <a:pPr marL="358920" indent="-35892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0" strike="noStrike" spc="-1" dirty="0" smtClean="0">
                <a:solidFill>
                  <a:srgbClr val="333399"/>
                </a:solidFill>
                <a:latin typeface="Arial"/>
              </a:rPr>
              <a:t>−</a:t>
            </a:r>
            <a:r>
              <a:rPr lang="ru-RU" sz="2000" b="0" strike="noStrike" spc="-1" dirty="0">
                <a:solidFill>
                  <a:srgbClr val="333399"/>
                </a:solidFill>
                <a:latin typeface="Arial"/>
              </a:rPr>
              <a:t>	</a:t>
            </a:r>
            <a:r>
              <a:rPr lang="ru-RU" sz="2000" b="0" strike="noStrike" spc="-1" dirty="0" smtClean="0">
                <a:solidFill>
                  <a:srgbClr val="333399"/>
                </a:solidFill>
                <a:latin typeface="Arial"/>
              </a:rPr>
              <a:t>хранения результатов расчетов и характеристик аэропортов.</a:t>
            </a:r>
          </a:p>
          <a:p>
            <a:pPr marL="358920" indent="-35892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0" strike="noStrike" spc="-1" dirty="0" smtClean="0">
                <a:solidFill>
                  <a:srgbClr val="333399"/>
                </a:solidFill>
                <a:latin typeface="Arial"/>
              </a:rPr>
              <a:t>.</a:t>
            </a:r>
            <a:r>
              <a:rPr lang="ru-RU" sz="2000" b="1" strike="noStrike" spc="-1" dirty="0" smtClean="0">
                <a:solidFill>
                  <a:srgbClr val="333399"/>
                </a:solidFill>
                <a:latin typeface="Arial"/>
              </a:rPr>
              <a:t>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72" name="Номер слайда 3"/>
          <p:cNvSpPr/>
          <p:nvPr/>
        </p:nvSpPr>
        <p:spPr>
          <a:xfrm>
            <a:off x="8305920" y="6353280"/>
            <a:ext cx="451800" cy="2786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760" tIns="47880" rIns="95760" bIns="4788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A1CAFF77-D7AF-42B5-8956-4D68D4FA0005}" type="slidenum">
              <a:rPr lang="ru-RU" sz="1500" b="0" strike="noStrike" spc="-1">
                <a:solidFill>
                  <a:srgbClr val="FFFFFF"/>
                </a:solidFill>
                <a:latin typeface="Arial"/>
                <a:ea typeface="DejaVu Sans"/>
              </a:rPr>
              <a:t>2</a:t>
            </a:fld>
            <a:endParaRPr lang="ru-RU" sz="15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68360" y="223200"/>
            <a:ext cx="8228880" cy="460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333399"/>
                </a:solidFill>
                <a:latin typeface="Arial Black"/>
              </a:rPr>
              <a:t>Графический интерфейс </a:t>
            </a:r>
            <a:r>
              <a:rPr lang="ru-RU" sz="2400" b="0" strike="noStrike" spc="-1" dirty="0" smtClean="0">
                <a:solidFill>
                  <a:srgbClr val="333399"/>
                </a:solidFill>
                <a:latin typeface="Arial Black"/>
              </a:rPr>
              <a:t>пользователя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542160" y="4932484"/>
            <a:ext cx="8228880" cy="992395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marL="343080" indent="-343080">
              <a:lnSpc>
                <a:spcPct val="80000"/>
              </a:lnSpc>
              <a:spcBef>
                <a:spcPts val="281"/>
              </a:spcBef>
              <a:buClr>
                <a:srgbClr val="333399"/>
              </a:buClr>
              <a:buFont typeface="Symbol"/>
              <a:buChar char=""/>
            </a:pPr>
            <a:r>
              <a:rPr lang="en-US" sz="1600" b="1" strike="noStrike" spc="-1" dirty="0">
                <a:solidFill>
                  <a:srgbClr val="333399"/>
                </a:solidFill>
                <a:latin typeface="Arial"/>
              </a:rPr>
              <a:t>RWA v6 </a:t>
            </a:r>
            <a:r>
              <a:rPr lang="ru-RU" sz="1600" b="1" strike="noStrike" spc="-1" dirty="0">
                <a:solidFill>
                  <a:srgbClr val="333399"/>
                </a:solidFill>
                <a:latin typeface="Arial"/>
              </a:rPr>
              <a:t>имеет графический интерфейс пользователя, оптимизированный одновременно для настольных, переносных и планшетных </a:t>
            </a:r>
            <a:r>
              <a:rPr lang="ru-RU" sz="1600" b="1" strike="noStrike" spc="-1" dirty="0" smtClean="0">
                <a:solidFill>
                  <a:srgbClr val="333399"/>
                </a:solidFill>
                <a:latin typeface="Arial"/>
              </a:rPr>
              <a:t>компьютеров</a:t>
            </a:r>
            <a:endParaRPr lang="ru-RU" sz="1600" b="0" strike="noStrike" spc="-1" dirty="0"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281"/>
              </a:spcBef>
              <a:buClr>
                <a:srgbClr val="333399"/>
              </a:buClr>
              <a:buFont typeface="Symbol"/>
              <a:buChar char=""/>
            </a:pPr>
            <a:r>
              <a:rPr lang="ru-RU" sz="1600" b="1" strike="noStrike" spc="-1" dirty="0">
                <a:solidFill>
                  <a:srgbClr val="333399"/>
                </a:solidFill>
                <a:latin typeface="Arial"/>
              </a:rPr>
              <a:t>Функционал расчетов </a:t>
            </a:r>
            <a:r>
              <a:rPr lang="ru-RU" sz="1600" b="1" strike="noStrike" spc="-1" dirty="0" smtClean="0">
                <a:solidFill>
                  <a:srgbClr val="333399"/>
                </a:solidFill>
                <a:latin typeface="Arial"/>
              </a:rPr>
              <a:t>взлета </a:t>
            </a:r>
            <a:r>
              <a:rPr lang="ru-RU" sz="1600" b="1" strike="noStrike" spc="-1" dirty="0">
                <a:solidFill>
                  <a:srgbClr val="333399"/>
                </a:solidFill>
                <a:latin typeface="Arial"/>
              </a:rPr>
              <a:t>и посадки расположен в одном окне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sldNum"/>
          </p:nvPr>
        </p:nvSpPr>
        <p:spPr>
          <a:xfrm>
            <a:off x="8305920" y="6353280"/>
            <a:ext cx="451800" cy="278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63DBF86E-A154-4761-A928-2DEF66AA3E09}" type="slidenum">
              <a:rPr lang="ru-RU" sz="1400" b="0" strike="noStrike" spc="-1">
                <a:solidFill>
                  <a:srgbClr val="FFFFFF"/>
                </a:solidFill>
                <a:latin typeface="Arial"/>
              </a:rPr>
              <a:t>3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617" y="777115"/>
            <a:ext cx="6717690" cy="40622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68360" y="225360"/>
            <a:ext cx="8228880" cy="4564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333399"/>
                </a:solidFill>
                <a:latin typeface="Arial Black"/>
              </a:rPr>
              <a:t>Графический интерфейс </a:t>
            </a:r>
            <a:r>
              <a:rPr lang="ru-RU" sz="2400" b="0" strike="noStrike" spc="-1" dirty="0" smtClean="0">
                <a:solidFill>
                  <a:srgbClr val="333399"/>
                </a:solidFill>
                <a:latin typeface="Arial Black"/>
              </a:rPr>
              <a:t>пользователя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ldNum"/>
          </p:nvPr>
        </p:nvSpPr>
        <p:spPr>
          <a:xfrm>
            <a:off x="8305920" y="6353280"/>
            <a:ext cx="451800" cy="278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E1100409-D5FA-4806-938F-A27AF7821610}" type="slidenum">
              <a:rPr lang="ru-RU" sz="1400" b="0" strike="noStrike" spc="-1">
                <a:solidFill>
                  <a:srgbClr val="FFFFFF"/>
                </a:solidFill>
                <a:latin typeface="Arial"/>
              </a:rPr>
              <a:t>4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79" name="Rectangle 4"/>
          <p:cNvSpPr/>
          <p:nvPr/>
        </p:nvSpPr>
        <p:spPr>
          <a:xfrm>
            <a:off x="468360" y="5073162"/>
            <a:ext cx="8228880" cy="946038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80000"/>
              </a:lnSpc>
              <a:spcBef>
                <a:spcPts val="281"/>
              </a:spcBef>
              <a:buClr>
                <a:srgbClr val="333399"/>
              </a:buClr>
              <a:buFont typeface="Symbol"/>
              <a:buChar char=""/>
            </a:pPr>
            <a:r>
              <a:rPr lang="en-US" sz="16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RWA v6 </a:t>
            </a:r>
            <a:r>
              <a:rPr lang="ru-RU" sz="16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поддерживает основные форматы баз данных аэропортов </a:t>
            </a:r>
            <a:r>
              <a:rPr lang="en-US" sz="16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(</a:t>
            </a:r>
            <a:r>
              <a:rPr lang="en-US" sz="1600" b="1" strike="noStrike" spc="-1" dirty="0" err="1">
                <a:solidFill>
                  <a:srgbClr val="333399"/>
                </a:solidFill>
                <a:latin typeface="Arial"/>
                <a:ea typeface="DejaVu Sans"/>
              </a:rPr>
              <a:t>Jeppesen</a:t>
            </a:r>
            <a:r>
              <a:rPr lang="en-US" sz="16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, </a:t>
            </a:r>
            <a:r>
              <a:rPr lang="en-US" sz="1600" b="1" strike="noStrike" spc="-1" dirty="0" smtClean="0">
                <a:solidFill>
                  <a:srgbClr val="333399"/>
                </a:solidFill>
                <a:latin typeface="Arial"/>
                <a:ea typeface="DejaVu Sans"/>
              </a:rPr>
              <a:t>Airbus</a:t>
            </a:r>
            <a:r>
              <a:rPr lang="en-US" sz="1600" b="1" spc="-1" dirty="0" smtClean="0">
                <a:solidFill>
                  <a:srgbClr val="333399"/>
                </a:solidFill>
                <a:latin typeface="Arial"/>
                <a:ea typeface="DejaVu Sans"/>
              </a:rPr>
              <a:t>, STAS</a:t>
            </a:r>
            <a:r>
              <a:rPr lang="en-US" sz="1600" b="1" strike="noStrike" spc="-1" dirty="0" smtClean="0">
                <a:solidFill>
                  <a:srgbClr val="333399"/>
                </a:solidFill>
                <a:latin typeface="Arial"/>
                <a:ea typeface="DejaVu Sans"/>
              </a:rPr>
              <a:t>) </a:t>
            </a:r>
            <a:r>
              <a:rPr lang="ru-RU" sz="16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и имеет собственный </a:t>
            </a:r>
            <a:r>
              <a:rPr lang="en-US" sz="16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*.an</a:t>
            </a:r>
            <a:r>
              <a:rPr lang="ru-RU" sz="16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f</a:t>
            </a:r>
            <a:r>
              <a:rPr lang="en-US" sz="16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формат, пригодный для </a:t>
            </a:r>
            <a:r>
              <a:rPr lang="en-US" sz="16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«</a:t>
            </a:r>
            <a:r>
              <a:rPr lang="ru-RU" sz="16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ручного»</a:t>
            </a:r>
            <a:r>
              <a:rPr lang="en-US" sz="16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создания базы данных на основании данных </a:t>
            </a:r>
            <a:r>
              <a:rPr lang="en-US" sz="16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AIP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462" y="766335"/>
            <a:ext cx="6732000" cy="4064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68360" y="225360"/>
            <a:ext cx="8228880" cy="4564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333399"/>
                </a:solidFill>
                <a:latin typeface="Arial Black"/>
              </a:rPr>
              <a:t>Графический интерфейс </a:t>
            </a:r>
            <a:r>
              <a:rPr lang="ru-RU" sz="2400" b="0" strike="noStrike" spc="-1" dirty="0" smtClean="0">
                <a:solidFill>
                  <a:srgbClr val="333399"/>
                </a:solidFill>
                <a:latin typeface="Arial Black"/>
              </a:rPr>
              <a:t>пользователя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324000" y="4850510"/>
            <a:ext cx="8819280" cy="1241769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marL="343080" indent="-343080">
              <a:lnSpc>
                <a:spcPct val="8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В верхней части окна программы: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 </a:t>
            </a:r>
            <a:endParaRPr lang="ru-RU" sz="1400" b="0" strike="noStrike" spc="-1" dirty="0"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281"/>
              </a:spcBef>
              <a:buClr>
                <a:srgbClr val="333399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кнопки для загрузки 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(«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L</a:t>
            </a:r>
            <a:r>
              <a:rPr lang="en-US" sz="1400" b="1" strike="noStrike" spc="-1" dirty="0" err="1">
                <a:solidFill>
                  <a:srgbClr val="333399"/>
                </a:solidFill>
                <a:latin typeface="Arial"/>
              </a:rPr>
              <a:t>oad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 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A</a:t>
            </a:r>
            <a:r>
              <a:rPr lang="en-US" sz="1400" b="1" strike="noStrike" spc="-1" dirty="0" err="1">
                <a:solidFill>
                  <a:srgbClr val="333399"/>
                </a:solidFill>
                <a:latin typeface="Arial"/>
              </a:rPr>
              <a:t>irport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»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) 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и сохранения 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(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«S</a:t>
            </a:r>
            <a:r>
              <a:rPr lang="en-US" sz="1400" b="1" strike="noStrike" spc="-1" dirty="0" err="1">
                <a:solidFill>
                  <a:srgbClr val="333399"/>
                </a:solidFill>
                <a:latin typeface="Arial"/>
              </a:rPr>
              <a:t>ave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 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A</a:t>
            </a:r>
            <a:r>
              <a:rPr lang="en-US" sz="1400" b="1" strike="noStrike" spc="-1" dirty="0" err="1">
                <a:solidFill>
                  <a:srgbClr val="333399"/>
                </a:solidFill>
                <a:latin typeface="Arial"/>
              </a:rPr>
              <a:t>irport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”)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 данных а/п</a:t>
            </a:r>
            <a:endParaRPr lang="ru-RU" sz="1400" b="0" strike="noStrike" spc="-1" dirty="0"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281"/>
              </a:spcBef>
              <a:buClr>
                <a:srgbClr val="333399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панель выбора режима программы 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(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«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Takeoff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»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, 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«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Landing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»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)</a:t>
            </a:r>
            <a:endParaRPr lang="ru-RU" sz="1400" b="0" strike="noStrike" spc="-1" dirty="0"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281"/>
              </a:spcBef>
              <a:buClr>
                <a:srgbClr val="333399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панели выбора конфигурации самолета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 (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«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Takeoff Thrust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»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, 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«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Flaps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»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, 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«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Auto-</a:t>
            </a:r>
            <a:r>
              <a:rPr lang="en-US" sz="1400" b="1" strike="noStrike" spc="-1" dirty="0" err="1">
                <a:solidFill>
                  <a:srgbClr val="333399"/>
                </a:solidFill>
                <a:latin typeface="Arial"/>
              </a:rPr>
              <a:t>Breaki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n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g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»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,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 «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Bleeds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»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)</a:t>
            </a:r>
            <a:endParaRPr lang="ru-RU" sz="1400" b="0" strike="noStrike" spc="-1" dirty="0"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281"/>
              </a:spcBef>
              <a:buClr>
                <a:srgbClr val="333399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меню для управления единицами и состоянием программы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sldNum"/>
          </p:nvPr>
        </p:nvSpPr>
        <p:spPr>
          <a:xfrm>
            <a:off x="8305920" y="6353280"/>
            <a:ext cx="451800" cy="278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84098880-A2EB-4C05-A3C4-D8D17ABB1342}" type="slidenum">
              <a:rPr lang="ru-RU" sz="1400" b="0" strike="noStrike" spc="-1">
                <a:solidFill>
                  <a:srgbClr val="FFFFFF"/>
                </a:solidFill>
                <a:latin typeface="Arial"/>
              </a:rPr>
              <a:t>5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93" y="778555"/>
            <a:ext cx="6732000" cy="4071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/>
          </p:nvPr>
        </p:nvSpPr>
        <p:spPr>
          <a:xfrm>
            <a:off x="143640" y="4823512"/>
            <a:ext cx="8856360" cy="1246447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marL="343080" indent="-343080">
              <a:lnSpc>
                <a:spcPct val="8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В средней части окна программы: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 </a:t>
            </a:r>
            <a:endParaRPr lang="ru-RU" sz="1400" b="0" strike="noStrike" spc="-1" dirty="0"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281"/>
              </a:spcBef>
              <a:buClr>
                <a:srgbClr val="333399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элементы для отображения (ввода) дистанций, прочности ВПП и уклона</a:t>
            </a:r>
            <a:endParaRPr lang="ru-RU" sz="1400" b="0" strike="noStrike" spc="-1" dirty="0"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281"/>
              </a:spcBef>
              <a:buClr>
                <a:srgbClr val="333399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элементы ввода коэффициента запаса посадочной дистанции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,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 минимального градиента при уходе на второй круг, выбора режима </a:t>
            </a:r>
            <a:r>
              <a:rPr lang="ru-RU" sz="1400" b="1" strike="noStrike" spc="-1" dirty="0" err="1">
                <a:solidFill>
                  <a:srgbClr val="333399"/>
                </a:solidFill>
                <a:latin typeface="Arial"/>
              </a:rPr>
              <a:t>автопосадки</a:t>
            </a:r>
            <a:endParaRPr lang="ru-RU" sz="1400" b="0" strike="noStrike" spc="-1" dirty="0"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281"/>
              </a:spcBef>
              <a:buClr>
                <a:srgbClr val="333399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кнопки для выбора ВПП в данном а/п</a:t>
            </a:r>
            <a:endParaRPr lang="ru-RU" sz="1400" b="0" strike="noStrike" spc="-1" dirty="0"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281"/>
              </a:spcBef>
              <a:buClr>
                <a:srgbClr val="333399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кнопки для вызова меню препятствий («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Obstacles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») и разворотов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 (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«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Turns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»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) 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на взлете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86" name="Номер слайда 3"/>
          <p:cNvSpPr/>
          <p:nvPr/>
        </p:nvSpPr>
        <p:spPr>
          <a:xfrm>
            <a:off x="8305920" y="6353280"/>
            <a:ext cx="451800" cy="2786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2E6B7EAD-33D1-45D8-B150-C4326D428EAD}" type="slidenum"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6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188" name="Rectangle 2"/>
          <p:cNvSpPr/>
          <p:nvPr/>
        </p:nvSpPr>
        <p:spPr>
          <a:xfrm>
            <a:off x="468360" y="225360"/>
            <a:ext cx="8228880" cy="4561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333399"/>
                </a:solidFill>
                <a:latin typeface="Arial Black"/>
                <a:ea typeface="DejaVu Sans"/>
              </a:rPr>
              <a:t>Графический</a:t>
            </a:r>
            <a:r>
              <a:rPr lang="ru-RU" sz="2400" b="0" strike="noStrike" spc="-1" dirty="0">
                <a:solidFill>
                  <a:srgbClr val="993300"/>
                </a:solidFill>
                <a:latin typeface="Arial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333399"/>
                </a:solidFill>
                <a:latin typeface="Arial Black"/>
                <a:ea typeface="DejaVu Sans"/>
              </a:rPr>
              <a:t>интерфейс</a:t>
            </a:r>
            <a:r>
              <a:rPr lang="ru-RU" sz="2400" b="0" strike="noStrike" spc="-1" dirty="0">
                <a:solidFill>
                  <a:srgbClr val="993300"/>
                </a:solidFill>
                <a:latin typeface="Arial"/>
                <a:ea typeface="DejaVu Sans"/>
              </a:rPr>
              <a:t> </a:t>
            </a:r>
            <a:r>
              <a:rPr lang="ru-RU" sz="2400" b="0" strike="noStrike" spc="-1" dirty="0" smtClean="0">
                <a:solidFill>
                  <a:srgbClr val="333399"/>
                </a:solidFill>
                <a:latin typeface="Arial Black"/>
                <a:ea typeface="DejaVu Sans"/>
              </a:rPr>
              <a:t>пользователя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2" r="237"/>
          <a:stretch/>
        </p:blipFill>
        <p:spPr>
          <a:xfrm>
            <a:off x="1151792" y="760615"/>
            <a:ext cx="6708531" cy="4062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/>
          </p:nvPr>
        </p:nvSpPr>
        <p:spPr>
          <a:xfrm>
            <a:off x="143640" y="4902636"/>
            <a:ext cx="8856360" cy="1189644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marL="343080" indent="-343080">
              <a:lnSpc>
                <a:spcPct val="8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В нижней части окна программы:</a:t>
            </a:r>
            <a:endParaRPr lang="ru-RU" sz="1400" b="0" strike="noStrike" spc="-1" dirty="0"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281"/>
              </a:spcBef>
              <a:buClr>
                <a:srgbClr val="333399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панель выбора типа и ввода параметров состояния ВПП «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Runway Conditions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»</a:t>
            </a:r>
            <a:endParaRPr lang="ru-RU" sz="1400" b="0" strike="noStrike" spc="-1" dirty="0"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281"/>
              </a:spcBef>
              <a:buClr>
                <a:srgbClr val="333399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панель ввода барометрической высоты а/п 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«Elevation / Pressure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»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, 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включая методы 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QFE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/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QNH</a:t>
            </a:r>
            <a:endParaRPr lang="ru-RU" sz="1400" b="0" strike="noStrike" spc="-1" dirty="0"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281"/>
              </a:spcBef>
              <a:buClr>
                <a:srgbClr val="333399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панели ввода температуры наружного воздуха 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«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T</a:t>
            </a:r>
            <a:r>
              <a:rPr lang="en-US" sz="1400" b="1" strike="noStrike" spc="-1" dirty="0" err="1">
                <a:solidFill>
                  <a:srgbClr val="333399"/>
                </a:solidFill>
                <a:latin typeface="Arial"/>
              </a:rPr>
              <a:t>emperature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»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 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и скорости ветра </a:t>
            </a:r>
            <a:r>
              <a:rPr lang="en-US" sz="1400" b="1" strike="noStrike" spc="-1" dirty="0">
                <a:solidFill>
                  <a:srgbClr val="333399"/>
                </a:solidFill>
                <a:latin typeface="Arial"/>
              </a:rPr>
              <a:t>«Wind</a:t>
            </a: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»</a:t>
            </a:r>
            <a:endParaRPr lang="ru-RU" sz="1400" b="0" strike="noStrike" spc="-1" dirty="0"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281"/>
              </a:spcBef>
              <a:buClr>
                <a:srgbClr val="333399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333399"/>
                </a:solidFill>
                <a:latin typeface="Arial"/>
              </a:rPr>
              <a:t>кнопки старта расчета и просмотра результатов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90" name="Номер слайда 3"/>
          <p:cNvSpPr/>
          <p:nvPr/>
        </p:nvSpPr>
        <p:spPr>
          <a:xfrm>
            <a:off x="8305920" y="6353280"/>
            <a:ext cx="451800" cy="2786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149FB718-32E9-4BE8-8910-9B2965E77150}" type="slidenum"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7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192" name="Rectangle 2"/>
          <p:cNvSpPr/>
          <p:nvPr/>
        </p:nvSpPr>
        <p:spPr>
          <a:xfrm>
            <a:off x="468360" y="225360"/>
            <a:ext cx="8228880" cy="4561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333399"/>
                </a:solidFill>
                <a:latin typeface="Arial Black"/>
                <a:ea typeface="DejaVu Sans"/>
              </a:rPr>
              <a:t>Графический</a:t>
            </a:r>
            <a:r>
              <a:rPr lang="ru-RU" sz="2400" b="0" strike="noStrike" spc="-1" dirty="0">
                <a:solidFill>
                  <a:srgbClr val="993300"/>
                </a:solidFill>
                <a:latin typeface="Arial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333399"/>
                </a:solidFill>
                <a:latin typeface="Arial Black"/>
                <a:ea typeface="DejaVu Sans"/>
              </a:rPr>
              <a:t>интерфейс</a:t>
            </a:r>
            <a:r>
              <a:rPr lang="ru-RU" sz="2400" b="0" strike="noStrike" spc="-1" dirty="0">
                <a:solidFill>
                  <a:srgbClr val="993300"/>
                </a:solidFill>
                <a:latin typeface="Arial"/>
                <a:ea typeface="DejaVu Sans"/>
              </a:rPr>
              <a:t> </a:t>
            </a:r>
            <a:r>
              <a:rPr lang="ru-RU" sz="2400" b="0" strike="noStrike" spc="-1" dirty="0" smtClean="0">
                <a:solidFill>
                  <a:srgbClr val="333399"/>
                </a:solidFill>
                <a:latin typeface="Arial Black"/>
                <a:ea typeface="DejaVu Sans"/>
              </a:rPr>
              <a:t>пользователя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2" r="237"/>
          <a:stretch/>
        </p:blipFill>
        <p:spPr>
          <a:xfrm>
            <a:off x="1151792" y="760611"/>
            <a:ext cx="6708531" cy="4062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/>
          </p:nvPr>
        </p:nvSpPr>
        <p:spPr>
          <a:xfrm>
            <a:off x="324000" y="4869000"/>
            <a:ext cx="8373240" cy="10072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333399"/>
              </a:buClr>
              <a:buFont typeface="Symbol"/>
              <a:buChar char=""/>
            </a:pPr>
            <a:r>
              <a:rPr lang="ru-RU" sz="1600" b="1" strike="noStrike" spc="-1">
                <a:solidFill>
                  <a:srgbClr val="333399"/>
                </a:solidFill>
                <a:latin typeface="Arial"/>
              </a:rPr>
              <a:t>Анализ значимых препятствий выполняется на основе загруженных данных для данного а/п с учетом их затенения</a:t>
            </a:r>
            <a:endParaRPr lang="ru-RU" sz="1600" b="0" strike="noStrike" spc="-1"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333399"/>
              </a:buClr>
              <a:buFont typeface="Symbol"/>
              <a:buChar char=""/>
            </a:pPr>
            <a:r>
              <a:rPr lang="ru-RU" sz="1600" b="1" strike="noStrike" spc="-1">
                <a:solidFill>
                  <a:srgbClr val="333399"/>
                </a:solidFill>
                <a:latin typeface="Arial"/>
              </a:rPr>
              <a:t>Значимые для расчета препятствия показываются слева</a:t>
            </a:r>
            <a:endParaRPr lang="ru-RU" sz="1600" b="0" strike="noStrike" spc="-1"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333399"/>
              </a:buClr>
              <a:buFont typeface="Symbol"/>
              <a:buChar char=""/>
            </a:pPr>
            <a:r>
              <a:rPr lang="ru-RU" sz="1600" b="1" strike="noStrike" spc="-1">
                <a:solidFill>
                  <a:srgbClr val="333399"/>
                </a:solidFill>
                <a:latin typeface="Arial"/>
              </a:rPr>
              <a:t>Для взлета с задаваемыми разворотами (если они не учтены в базе а/п) фильтрация препятствий выполняется</a:t>
            </a:r>
            <a:r>
              <a:rPr lang="en-US" sz="1600" b="1" strike="noStrike" spc="-1">
                <a:solidFill>
                  <a:srgbClr val="333399"/>
                </a:solidFill>
                <a:latin typeface="Arial"/>
              </a:rPr>
              <a:t> </a:t>
            </a:r>
            <a:r>
              <a:rPr lang="ru-RU" sz="1600" b="1" strike="noStrike" spc="-1">
                <a:solidFill>
                  <a:srgbClr val="333399"/>
                </a:solidFill>
                <a:latin typeface="Arial"/>
              </a:rPr>
              <a:t>вдоль заданной траектории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ldNum"/>
          </p:nvPr>
        </p:nvSpPr>
        <p:spPr>
          <a:xfrm>
            <a:off x="8305920" y="6353280"/>
            <a:ext cx="451800" cy="278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CC07CF41-736B-4118-B1F9-90E4B341117B}" type="slidenum">
              <a:rPr lang="ru-RU" sz="1400" b="0" strike="noStrike" spc="-1">
                <a:solidFill>
                  <a:srgbClr val="FFFFFF"/>
                </a:solidFill>
                <a:latin typeface="Arial"/>
              </a:rPr>
              <a:t>8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95" name="Rectangle 2"/>
          <p:cNvSpPr/>
          <p:nvPr/>
        </p:nvSpPr>
        <p:spPr>
          <a:xfrm>
            <a:off x="468360" y="225360"/>
            <a:ext cx="8228880" cy="4561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333399"/>
                </a:solidFill>
                <a:latin typeface="Arial Black"/>
                <a:ea typeface="DejaVu Sans"/>
              </a:rPr>
              <a:t>Редактор препятствий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20" y="794812"/>
            <a:ext cx="6732000" cy="4074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idx="4294967295"/>
          </p:nvPr>
        </p:nvSpPr>
        <p:spPr>
          <a:xfrm>
            <a:off x="324000" y="4325815"/>
            <a:ext cx="8373240" cy="1550465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333399"/>
              </a:buClr>
              <a:buFont typeface="Symbol"/>
              <a:buChar char=""/>
            </a:pPr>
            <a:r>
              <a:rPr lang="ru-RU" sz="1800" b="1" spc="-1" dirty="0" smtClean="0">
                <a:solidFill>
                  <a:srgbClr val="333399"/>
                </a:solidFill>
              </a:rPr>
              <a:t>Описание полосы 06С а/п Шереметьево в формате базы </a:t>
            </a:r>
            <a:r>
              <a:rPr lang="ru-RU" sz="1800" b="1" spc="-1" dirty="0">
                <a:solidFill>
                  <a:srgbClr val="333399"/>
                </a:solidFill>
              </a:rPr>
              <a:t>данных </a:t>
            </a:r>
            <a:r>
              <a:rPr lang="en-US" sz="1800" b="1" spc="-1" dirty="0" err="1" smtClean="0">
                <a:solidFill>
                  <a:srgbClr val="333399"/>
                </a:solidFill>
              </a:rPr>
              <a:t>Jeppesen</a:t>
            </a:r>
            <a:r>
              <a:rPr lang="ru-RU" sz="1800" b="1" spc="-1" dirty="0" smtClean="0">
                <a:solidFill>
                  <a:srgbClr val="333399"/>
                </a:solidFill>
              </a:rPr>
              <a:t> (слева) и собственном </a:t>
            </a:r>
            <a:r>
              <a:rPr lang="en-US" sz="1800" b="1" spc="-1" dirty="0">
                <a:solidFill>
                  <a:srgbClr val="333399"/>
                </a:solidFill>
              </a:rPr>
              <a:t>*.an</a:t>
            </a:r>
            <a:r>
              <a:rPr lang="ru-RU" sz="1800" b="1" spc="-1" dirty="0">
                <a:solidFill>
                  <a:srgbClr val="333399"/>
                </a:solidFill>
              </a:rPr>
              <a:t>f</a:t>
            </a:r>
            <a:r>
              <a:rPr lang="en-US" sz="1800" b="1" spc="-1" dirty="0">
                <a:solidFill>
                  <a:srgbClr val="333399"/>
                </a:solidFill>
              </a:rPr>
              <a:t> </a:t>
            </a:r>
            <a:r>
              <a:rPr lang="ru-RU" sz="1800" b="1" spc="-1" dirty="0" smtClean="0">
                <a:solidFill>
                  <a:srgbClr val="333399"/>
                </a:solidFill>
              </a:rPr>
              <a:t>(справа)</a:t>
            </a:r>
            <a:endParaRPr lang="en-US" sz="1800" b="1" strike="noStrike" spc="-1" dirty="0" smtClean="0">
              <a:solidFill>
                <a:srgbClr val="333399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333399"/>
              </a:buClr>
              <a:buFont typeface="Symbol"/>
              <a:buChar char=""/>
            </a:pPr>
            <a:r>
              <a:rPr lang="ru-RU" sz="1800" b="1" strike="noStrike" spc="-1" dirty="0" smtClean="0">
                <a:solidFill>
                  <a:srgbClr val="333399"/>
                </a:solidFill>
                <a:latin typeface="Arial"/>
              </a:rPr>
              <a:t>При наличии </a:t>
            </a:r>
            <a:r>
              <a:rPr lang="ru-RU" sz="1800" b="1" spc="-1" dirty="0">
                <a:solidFill>
                  <a:srgbClr val="333399"/>
                </a:solidFill>
              </a:rPr>
              <a:t>разворотов информация о </a:t>
            </a:r>
            <a:r>
              <a:rPr lang="ru-RU" sz="1800" b="1" strike="noStrike" spc="-1" dirty="0" smtClean="0">
                <a:solidFill>
                  <a:srgbClr val="333399"/>
                </a:solidFill>
                <a:latin typeface="Arial"/>
              </a:rPr>
              <a:t>них также хранится в </a:t>
            </a:r>
            <a:r>
              <a:rPr lang="en-US" sz="1800" b="1" spc="-1" dirty="0" smtClean="0">
                <a:solidFill>
                  <a:srgbClr val="333399"/>
                </a:solidFill>
              </a:rPr>
              <a:t>*.an</a:t>
            </a:r>
            <a:r>
              <a:rPr lang="ru-RU" sz="1800" b="1" spc="-1" dirty="0" smtClean="0">
                <a:solidFill>
                  <a:srgbClr val="333399"/>
                </a:solidFill>
              </a:rPr>
              <a:t>f 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ldNum" idx="4294967295"/>
          </p:nvPr>
        </p:nvSpPr>
        <p:spPr>
          <a:xfrm>
            <a:off x="8305920" y="6353280"/>
            <a:ext cx="451800" cy="278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CC07CF41-736B-4118-B1F9-90E4B341117B}" type="slidenum">
              <a:rPr lang="ru-RU" sz="1400" b="0" strike="noStrike" spc="-1">
                <a:solidFill>
                  <a:srgbClr val="FFFFFF"/>
                </a:solidFill>
                <a:latin typeface="Arial"/>
              </a:rPr>
              <a:t>9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95" name="Rectangle 2"/>
          <p:cNvSpPr/>
          <p:nvPr/>
        </p:nvSpPr>
        <p:spPr>
          <a:xfrm>
            <a:off x="468360" y="225360"/>
            <a:ext cx="8228880" cy="4561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spc="-1" dirty="0" smtClean="0">
                <a:solidFill>
                  <a:srgbClr val="333399"/>
                </a:solidFill>
                <a:latin typeface="Arial Black"/>
                <a:ea typeface="DejaVu Sans"/>
              </a:rPr>
              <a:t>Данные аэропорта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60" y="1180730"/>
            <a:ext cx="4499294" cy="26061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425" y="1180730"/>
            <a:ext cx="30670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2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</TotalTime>
  <Words>678</Words>
  <Application>Microsoft Office PowerPoint</Application>
  <PresentationFormat>Экран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DejaVu Sans</vt:lpstr>
      <vt:lpstr>Gabriola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Версия 6</vt:lpstr>
      <vt:lpstr>Описание ПО RWAnalysis95 (RWA)</vt:lpstr>
      <vt:lpstr>Графический интерфейс пользователя</vt:lpstr>
      <vt:lpstr>Графический интерфейс пользователя</vt:lpstr>
      <vt:lpstr>Графический интерфейс пользователя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Текстовые отчеты</vt:lpstr>
      <vt:lpstr>Презентация PowerPoint</vt:lpstr>
      <vt:lpstr>Презентация PowerPoint</vt:lpstr>
    </vt:vector>
  </TitlesOfParts>
  <Company>sca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Долотовский Александр Викторович</dc:creator>
  <dc:description/>
  <cp:lastModifiedBy>Воронич Иван Викторович</cp:lastModifiedBy>
  <cp:revision>83</cp:revision>
  <cp:lastPrinted>1601-01-01T00:00:00Z</cp:lastPrinted>
  <dcterms:created xsi:type="dcterms:W3CDTF">2018-12-28T09:04:50Z</dcterms:created>
  <dcterms:modified xsi:type="dcterms:W3CDTF">2022-10-24T15:25:01Z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a completamento">
    <vt:lpwstr>09 July 2010</vt:lpwstr>
  </property>
  <property fmtid="{D5CDD505-2E9C-101B-9397-08002B2CF9AE}" pid="3" name="PresentationFormat">
    <vt:lpwstr>Экран (4:3)</vt:lpwstr>
  </property>
  <property fmtid="{D5CDD505-2E9C-101B-9397-08002B2CF9AE}" pid="4" name="Slides">
    <vt:i4>14</vt:i4>
  </property>
  <property fmtid="{D5CDD505-2E9C-101B-9397-08002B2CF9AE}" pid="5" name="Version">
    <vt:lpwstr>Draft A</vt:lpwstr>
  </property>
</Properties>
</file>